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B6E1E-2CF7-4C19-A826-B751FDBE0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574080-9D5B-4D5E-BE4C-48FEA74E92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D9002E-BF39-4DC1-9DD3-B8005DAE0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062F-7134-4F5D-AC81-CF4B097C5921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92AA7-0F6E-41A2-AD99-AB8E5B67A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AA640B-096B-4D42-A8CB-4F47BFD82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69E2-0898-4EE5-9846-1E3810DE69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871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3C803-24AE-4437-8AE6-12EEBD2F9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93EC7F-3736-420F-A40B-ABF99F90DF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090FB7-6AF3-46EA-B8B3-CF604C731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062F-7134-4F5D-AC81-CF4B097C5921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DDC36-6160-4709-BBE4-BCBF56DB0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56CEC3-DCB1-40DC-9EBE-DC503917E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69E2-0898-4EE5-9846-1E3810DE69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122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0AA4CF-0B8D-4A86-9F81-C31E12D1FC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713861-EA46-43E3-AA1E-2905B1B7E2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AD0963-6C5A-40FB-963F-7CFB2247B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062F-7134-4F5D-AC81-CF4B097C5921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1F3E79-1724-4DDF-B3CB-2E16EB5D0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6E05E4-E7DD-4954-922D-07FF6C239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69E2-0898-4EE5-9846-1E3810DE69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593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00FA6-EFD4-43DA-ABE3-7F1C88D5D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A6806-ED24-4D7C-9B61-5FABA9685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CBFD8-9AC9-4529-9A9B-B5AE3D7DB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062F-7134-4F5D-AC81-CF4B097C5921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3F7B10-5725-4748-9F4A-4CCDBEA64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82246-E97A-4973-A53C-6BD453A94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69E2-0898-4EE5-9846-1E3810DE69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662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8E851-BDA5-4257-8AA5-1145FA3D3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E93185-F1A2-48A4-8552-89BAC14FB5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AD39C5-EFCC-4054-ABF5-F474297B9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062F-7134-4F5D-AC81-CF4B097C5921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17424-5D9F-4927-BB55-02953861D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4E824B-5580-4F46-82F1-2F7ED032F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69E2-0898-4EE5-9846-1E3810DE69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089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E8DBA-603F-4F93-90E5-A78C61C04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E7B36-BC6F-4732-BDA3-85C68E093A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C1E9CA-9D3F-4231-BF2E-185EFBBD32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BDAD5F-3D96-4E17-BD10-54AAB65D4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062F-7134-4F5D-AC81-CF4B097C5921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82C106-93CD-477C-828A-B97F54FD2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2487E-CB80-461F-A332-3D3D20475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69E2-0898-4EE5-9846-1E3810DE69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787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7748F-C94B-4F35-823E-0E1D27951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01396A-A752-4F91-81EF-4234B204C2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EA5B49-0BC3-41DE-B4A5-665F953961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6E2553-7D86-4361-BA42-8C065DED47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C00670-18D4-4065-A93B-D3893CCD68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F29B15-22C6-47DE-A378-FC431521D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062F-7134-4F5D-AC81-CF4B097C5921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297BEC-CDD7-4482-8EA2-61BBFAF6A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FB6E2D-642D-4248-9D9F-46FC33F80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69E2-0898-4EE5-9846-1E3810DE69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5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7161A-4878-46FE-94CD-08C24322B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28C61A-B0DF-47E9-AE0D-40E94D43B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062F-7134-4F5D-AC81-CF4B097C5921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7067EB-7680-44B3-BF33-0705C8EB0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2A5F17-3E72-4755-938A-8EE8DD125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69E2-0898-4EE5-9846-1E3810DE69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632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27C274-4602-4036-B421-038938247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062F-7134-4F5D-AC81-CF4B097C5921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34C14C-C497-4F0F-BDB9-BFF11A11E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FA7185-33D6-413F-9A50-EFEBECD73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69E2-0898-4EE5-9846-1E3810DE69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995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8A240-4757-4E3A-9602-65E30AB8F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AC870-B5A0-4146-AA23-2D1AA4D04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5A022B-D5E3-46FC-9ED2-5B7DF39888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0386E6-B928-4FDD-B877-C16962D8E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062F-7134-4F5D-AC81-CF4B097C5921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677984-17BF-4E85-93E0-BD505907A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497DD0-12EB-4F4E-BE72-D328E00B2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69E2-0898-4EE5-9846-1E3810DE69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209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B5114-5DD6-42D4-8E19-901816760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35DB48-92A3-4923-9F78-39E5C27548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367856-C6EB-44E4-8434-41BE1DE019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03B730-67C0-4B45-AECF-ADC92504E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062F-7134-4F5D-AC81-CF4B097C5921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219C45-007F-4921-87AD-6E1A27EBD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5FA2B-1BA5-4D74-A5A7-A16A77662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69E2-0898-4EE5-9846-1E3810DE69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877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D3BF28-C314-4859-82A0-613373E3C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40AA33-40E9-459B-B9B4-071562EBAE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721863-FC25-4126-B05A-9FCEB25048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062F-7134-4F5D-AC81-CF4B097C5921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F31C8-75E0-4578-9061-7FF8B964F8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D31C25-FED0-4B42-90FB-93E6D08116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A69E2-0898-4EE5-9846-1E3810DE69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037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58815-7EAF-481D-B67C-0EDBD1FE2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Inclusive citation/ referencing – what is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6262B-72DD-4C37-94A8-5B158FCFB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Brainstorming ideas (</a:t>
            </a:r>
            <a:r>
              <a:rPr lang="en-GB" dirty="0" err="1"/>
              <a:t>Mentimeter</a:t>
            </a:r>
            <a:r>
              <a:rPr lang="en-GB" dirty="0"/>
              <a:t> q.)</a:t>
            </a:r>
          </a:p>
          <a:p>
            <a:r>
              <a:rPr lang="en-GB" dirty="0"/>
              <a:t>Overview of Inclusive Citation</a:t>
            </a:r>
          </a:p>
          <a:p>
            <a:r>
              <a:rPr lang="en-GB" dirty="0"/>
              <a:t>2 breakout small group sessions</a:t>
            </a:r>
          </a:p>
          <a:p>
            <a:pPr lvl="1"/>
            <a:r>
              <a:rPr lang="en-GB" dirty="0"/>
              <a:t>What does it mean in your subject area? </a:t>
            </a:r>
          </a:p>
          <a:p>
            <a:pPr lvl="1"/>
            <a:r>
              <a:rPr lang="en-GB" dirty="0"/>
              <a:t>What changes can you make to your practice?</a:t>
            </a:r>
          </a:p>
        </p:txBody>
      </p:sp>
    </p:spTree>
    <p:extLst>
      <p:ext uri="{BB962C8B-B14F-4D97-AF65-F5344CB8AC3E}">
        <p14:creationId xmlns:p14="http://schemas.microsoft.com/office/powerpoint/2010/main" val="3770033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DBACC-22E7-40B9-B14D-09D31DEF4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85310"/>
          </a:xfrm>
        </p:spPr>
        <p:txBody>
          <a:bodyPr>
            <a:normAutofit/>
          </a:bodyPr>
          <a:lstStyle/>
          <a:p>
            <a:r>
              <a:rPr lang="en-GB" dirty="0"/>
              <a:t>Thinking carefully about the power structures of citation (race, gender, geographical location, age)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A2DCE-8182-4AC6-9D4E-478D1ED4B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50435"/>
            <a:ext cx="10515600" cy="3526528"/>
          </a:xfrm>
        </p:spPr>
        <p:txBody>
          <a:bodyPr>
            <a:normAutofit/>
          </a:bodyPr>
          <a:lstStyle/>
          <a:p>
            <a:r>
              <a:rPr lang="en-GB" dirty="0"/>
              <a:t>What does this reveal about unequal power dynamics in academia?</a:t>
            </a:r>
          </a:p>
          <a:p>
            <a:pPr lvl="1"/>
            <a:r>
              <a:rPr lang="en-GB" dirty="0"/>
              <a:t>Who can access HE? Who gets money to fund research? Who has the contacts to publish? Who gets promoted?</a:t>
            </a:r>
          </a:p>
          <a:p>
            <a:pPr lvl="1"/>
            <a:endParaRPr lang="en-GB" dirty="0"/>
          </a:p>
          <a:p>
            <a:r>
              <a:rPr lang="en-GB" dirty="0"/>
              <a:t>To what extent are such inequalities the legacy of colonial power dynamics?</a:t>
            </a:r>
          </a:p>
        </p:txBody>
      </p:sp>
    </p:spTree>
    <p:extLst>
      <p:ext uri="{BB962C8B-B14F-4D97-AF65-F5344CB8AC3E}">
        <p14:creationId xmlns:p14="http://schemas.microsoft.com/office/powerpoint/2010/main" val="1082823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317E9-FE49-4A38-874D-12AE73B42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‘Academic’ v. non academic 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2B128-2B79-488A-8CC1-757A22548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an ‘academic’ source?</a:t>
            </a:r>
          </a:p>
          <a:p>
            <a:r>
              <a:rPr lang="en-GB" dirty="0"/>
              <a:t>What is a non-academic source?</a:t>
            </a:r>
          </a:p>
          <a:p>
            <a:r>
              <a:rPr lang="en-GB" dirty="0"/>
              <a:t>Why is there snobbery about non-academic sources? </a:t>
            </a:r>
          </a:p>
          <a:p>
            <a:r>
              <a:rPr lang="en-GB" dirty="0"/>
              <a:t>Is this distinction valid in a digital age?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9835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C6602-F54D-4B04-98E6-CFA78F5FF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Questioning concepts of neutrality and bias.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4A998-44BB-44E4-B33B-13246508B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Who is judged to be neutral/biased?</a:t>
            </a:r>
          </a:p>
          <a:p>
            <a:r>
              <a:rPr lang="en-GB" dirty="0"/>
              <a:t>Are these terms still relevant?</a:t>
            </a:r>
          </a:p>
          <a:p>
            <a:endParaRPr lang="en-GB" dirty="0"/>
          </a:p>
          <a:p>
            <a:r>
              <a:rPr lang="en-GB" dirty="0"/>
              <a:t>Linked to questions of who is judged to be an ‘expert’ and whose work becomes the canonical/ must-read text in a subject area.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5359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F0E41-86B1-4C60-BEE3-BC63A76AC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can you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BBA3B-725F-4B22-9BA4-81D22BE9D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Be curious!</a:t>
            </a:r>
          </a:p>
          <a:p>
            <a:pPr lvl="1"/>
            <a:r>
              <a:rPr lang="en-GB" dirty="0"/>
              <a:t>Who is </a:t>
            </a:r>
            <a:r>
              <a:rPr lang="en-GB" dirty="0" err="1"/>
              <a:t>Maha</a:t>
            </a:r>
            <a:r>
              <a:rPr lang="en-GB" dirty="0"/>
              <a:t> Bali?</a:t>
            </a:r>
          </a:p>
          <a:p>
            <a:endParaRPr lang="en-GB" dirty="0"/>
          </a:p>
          <a:p>
            <a:r>
              <a:rPr lang="en-GB" dirty="0"/>
              <a:t>Be pro-active in citing.</a:t>
            </a:r>
          </a:p>
          <a:p>
            <a:pPr lvl="1"/>
            <a:r>
              <a:rPr lang="en-GB" dirty="0"/>
              <a:t>What did Bali suggest in her blog post?</a:t>
            </a:r>
          </a:p>
          <a:p>
            <a:pPr lvl="1"/>
            <a:r>
              <a:rPr lang="en-GB" dirty="0"/>
              <a:t>Use twitter to follow minoritized academics and see who they quote/use #s - #</a:t>
            </a:r>
            <a:r>
              <a:rPr lang="en-GB"/>
              <a:t>citeblackwomen</a:t>
            </a:r>
            <a:endParaRPr lang="en-GB" dirty="0"/>
          </a:p>
          <a:p>
            <a:endParaRPr lang="en-GB" dirty="0"/>
          </a:p>
          <a:p>
            <a:r>
              <a:rPr lang="en-GB" dirty="0"/>
              <a:t>Including your reflections on citation in written work and presentations </a:t>
            </a:r>
          </a:p>
          <a:p>
            <a:pPr lvl="1"/>
            <a:r>
              <a:rPr lang="en-GB" dirty="0"/>
              <a:t>Introductions to essays/oral presentations/ literature reviews</a:t>
            </a:r>
          </a:p>
          <a:p>
            <a:pPr lvl="1"/>
            <a:r>
              <a:rPr lang="en-GB" dirty="0"/>
              <a:t>Methodology sections of FYPs</a:t>
            </a:r>
          </a:p>
          <a:p>
            <a:pPr lvl="1"/>
            <a:r>
              <a:rPr lang="en-GB" dirty="0"/>
              <a:t>Give people’s full names when citing (and discuss their positionality).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7116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275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Inclusive citation/ referencing – what is it?</vt:lpstr>
      <vt:lpstr>Thinking carefully about the power structures of citation (race, gender, geographical location, age)</vt:lpstr>
      <vt:lpstr>‘Academic’ v. non academic sources</vt:lpstr>
      <vt:lpstr>Questioning concepts of neutrality and bias.</vt:lpstr>
      <vt:lpstr>What can you do?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Inclusive Citation</dc:title>
  <dc:creator>Nina Wardleworth</dc:creator>
  <cp:lastModifiedBy>Nina Wardleworth</cp:lastModifiedBy>
  <cp:revision>9</cp:revision>
  <dcterms:created xsi:type="dcterms:W3CDTF">2020-09-30T10:29:56Z</dcterms:created>
  <dcterms:modified xsi:type="dcterms:W3CDTF">2020-10-28T12:10:06Z</dcterms:modified>
</cp:coreProperties>
</file>