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61" r:id="rId5"/>
    <p:sldId id="258" r:id="rId6"/>
    <p:sldId id="262"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4AD3-E3CD-4767-A225-6C8ADC07D6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07F174E-5A57-4434-8553-BF50AA340E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7100006-5B5C-4125-92C5-7D1BA14FC5E0}"/>
              </a:ext>
            </a:extLst>
          </p:cNvPr>
          <p:cNvSpPr>
            <a:spLocks noGrp="1"/>
          </p:cNvSpPr>
          <p:nvPr>
            <p:ph type="dt" sz="half" idx="10"/>
          </p:nvPr>
        </p:nvSpPr>
        <p:spPr/>
        <p:txBody>
          <a:bodyPr/>
          <a:lstStyle/>
          <a:p>
            <a:fld id="{E18851D4-B171-4901-8B24-A1ED85E03B9B}" type="datetimeFigureOut">
              <a:rPr lang="en-GB" smtClean="0"/>
              <a:t>03/11/2020</a:t>
            </a:fld>
            <a:endParaRPr lang="en-GB"/>
          </a:p>
        </p:txBody>
      </p:sp>
      <p:sp>
        <p:nvSpPr>
          <p:cNvPr id="5" name="Footer Placeholder 4">
            <a:extLst>
              <a:ext uri="{FF2B5EF4-FFF2-40B4-BE49-F238E27FC236}">
                <a16:creationId xmlns:a16="http://schemas.microsoft.com/office/drawing/2014/main" id="{4D129371-5BB0-4352-9CA0-C499076805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84586B-BB48-4722-A430-04516D87EA40}"/>
              </a:ext>
            </a:extLst>
          </p:cNvPr>
          <p:cNvSpPr>
            <a:spLocks noGrp="1"/>
          </p:cNvSpPr>
          <p:nvPr>
            <p:ph type="sldNum" sz="quarter" idx="12"/>
          </p:nvPr>
        </p:nvSpPr>
        <p:spPr/>
        <p:txBody>
          <a:bodyPr/>
          <a:lstStyle/>
          <a:p>
            <a:fld id="{01996A08-E8BF-40CD-BADC-BF7FA1DFE323}" type="slidenum">
              <a:rPr lang="en-GB" smtClean="0"/>
              <a:t>‹#›</a:t>
            </a:fld>
            <a:endParaRPr lang="en-GB"/>
          </a:p>
        </p:txBody>
      </p:sp>
    </p:spTree>
    <p:extLst>
      <p:ext uri="{BB962C8B-B14F-4D97-AF65-F5344CB8AC3E}">
        <p14:creationId xmlns:p14="http://schemas.microsoft.com/office/powerpoint/2010/main" val="897630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99F6C-E3CB-4BB3-AE2C-F9673AB630D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EA5B690-F39E-43DC-9DAB-641422762B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5854A85-4CF7-43C1-BFE9-0017D35CA665}"/>
              </a:ext>
            </a:extLst>
          </p:cNvPr>
          <p:cNvSpPr>
            <a:spLocks noGrp="1"/>
          </p:cNvSpPr>
          <p:nvPr>
            <p:ph type="dt" sz="half" idx="10"/>
          </p:nvPr>
        </p:nvSpPr>
        <p:spPr/>
        <p:txBody>
          <a:bodyPr/>
          <a:lstStyle/>
          <a:p>
            <a:fld id="{E18851D4-B171-4901-8B24-A1ED85E03B9B}" type="datetimeFigureOut">
              <a:rPr lang="en-GB" smtClean="0"/>
              <a:t>03/11/2020</a:t>
            </a:fld>
            <a:endParaRPr lang="en-GB"/>
          </a:p>
        </p:txBody>
      </p:sp>
      <p:sp>
        <p:nvSpPr>
          <p:cNvPr id="5" name="Footer Placeholder 4">
            <a:extLst>
              <a:ext uri="{FF2B5EF4-FFF2-40B4-BE49-F238E27FC236}">
                <a16:creationId xmlns:a16="http://schemas.microsoft.com/office/drawing/2014/main" id="{8ADF93E4-F727-4DC0-A535-960317F09B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AF2B5A-19FA-4300-9425-01B170111FB1}"/>
              </a:ext>
            </a:extLst>
          </p:cNvPr>
          <p:cNvSpPr>
            <a:spLocks noGrp="1"/>
          </p:cNvSpPr>
          <p:nvPr>
            <p:ph type="sldNum" sz="quarter" idx="12"/>
          </p:nvPr>
        </p:nvSpPr>
        <p:spPr/>
        <p:txBody>
          <a:bodyPr/>
          <a:lstStyle/>
          <a:p>
            <a:fld id="{01996A08-E8BF-40CD-BADC-BF7FA1DFE323}" type="slidenum">
              <a:rPr lang="en-GB" smtClean="0"/>
              <a:t>‹#›</a:t>
            </a:fld>
            <a:endParaRPr lang="en-GB"/>
          </a:p>
        </p:txBody>
      </p:sp>
    </p:spTree>
    <p:extLst>
      <p:ext uri="{BB962C8B-B14F-4D97-AF65-F5344CB8AC3E}">
        <p14:creationId xmlns:p14="http://schemas.microsoft.com/office/powerpoint/2010/main" val="677454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4C29AE-3DF3-4211-A8B4-0CB1BF784E8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A1DD90C-B5A9-423A-B176-06E7B248F9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331491-CAC7-4CAE-B685-7DC36DB6CD43}"/>
              </a:ext>
            </a:extLst>
          </p:cNvPr>
          <p:cNvSpPr>
            <a:spLocks noGrp="1"/>
          </p:cNvSpPr>
          <p:nvPr>
            <p:ph type="dt" sz="half" idx="10"/>
          </p:nvPr>
        </p:nvSpPr>
        <p:spPr/>
        <p:txBody>
          <a:bodyPr/>
          <a:lstStyle/>
          <a:p>
            <a:fld id="{E18851D4-B171-4901-8B24-A1ED85E03B9B}" type="datetimeFigureOut">
              <a:rPr lang="en-GB" smtClean="0"/>
              <a:t>03/11/2020</a:t>
            </a:fld>
            <a:endParaRPr lang="en-GB"/>
          </a:p>
        </p:txBody>
      </p:sp>
      <p:sp>
        <p:nvSpPr>
          <p:cNvPr id="5" name="Footer Placeholder 4">
            <a:extLst>
              <a:ext uri="{FF2B5EF4-FFF2-40B4-BE49-F238E27FC236}">
                <a16:creationId xmlns:a16="http://schemas.microsoft.com/office/drawing/2014/main" id="{ADA1F5E9-DE1A-4467-A8B4-D4D28FCD42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A5CDB8-9236-4A2F-9438-DD1F0E38FE69}"/>
              </a:ext>
            </a:extLst>
          </p:cNvPr>
          <p:cNvSpPr>
            <a:spLocks noGrp="1"/>
          </p:cNvSpPr>
          <p:nvPr>
            <p:ph type="sldNum" sz="quarter" idx="12"/>
          </p:nvPr>
        </p:nvSpPr>
        <p:spPr/>
        <p:txBody>
          <a:bodyPr/>
          <a:lstStyle/>
          <a:p>
            <a:fld id="{01996A08-E8BF-40CD-BADC-BF7FA1DFE323}" type="slidenum">
              <a:rPr lang="en-GB" smtClean="0"/>
              <a:t>‹#›</a:t>
            </a:fld>
            <a:endParaRPr lang="en-GB"/>
          </a:p>
        </p:txBody>
      </p:sp>
    </p:spTree>
    <p:extLst>
      <p:ext uri="{BB962C8B-B14F-4D97-AF65-F5344CB8AC3E}">
        <p14:creationId xmlns:p14="http://schemas.microsoft.com/office/powerpoint/2010/main" val="3656052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F3E18-7C47-4DC3-BA61-3DAF0674FE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63CD691-7B5B-4543-BF3C-70E7D13D25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1B1A2E-1900-4E42-AF4B-2ECD3E7678F8}"/>
              </a:ext>
            </a:extLst>
          </p:cNvPr>
          <p:cNvSpPr>
            <a:spLocks noGrp="1"/>
          </p:cNvSpPr>
          <p:nvPr>
            <p:ph type="dt" sz="half" idx="10"/>
          </p:nvPr>
        </p:nvSpPr>
        <p:spPr/>
        <p:txBody>
          <a:bodyPr/>
          <a:lstStyle/>
          <a:p>
            <a:fld id="{E18851D4-B171-4901-8B24-A1ED85E03B9B}" type="datetimeFigureOut">
              <a:rPr lang="en-GB" smtClean="0"/>
              <a:t>03/11/2020</a:t>
            </a:fld>
            <a:endParaRPr lang="en-GB"/>
          </a:p>
        </p:txBody>
      </p:sp>
      <p:sp>
        <p:nvSpPr>
          <p:cNvPr id="5" name="Footer Placeholder 4">
            <a:extLst>
              <a:ext uri="{FF2B5EF4-FFF2-40B4-BE49-F238E27FC236}">
                <a16:creationId xmlns:a16="http://schemas.microsoft.com/office/drawing/2014/main" id="{4E9AA0AE-74F4-4C05-B6E5-D020BD02A3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F81731-89E3-45D7-8E04-7D34C68EFB16}"/>
              </a:ext>
            </a:extLst>
          </p:cNvPr>
          <p:cNvSpPr>
            <a:spLocks noGrp="1"/>
          </p:cNvSpPr>
          <p:nvPr>
            <p:ph type="sldNum" sz="quarter" idx="12"/>
          </p:nvPr>
        </p:nvSpPr>
        <p:spPr/>
        <p:txBody>
          <a:bodyPr/>
          <a:lstStyle/>
          <a:p>
            <a:fld id="{01996A08-E8BF-40CD-BADC-BF7FA1DFE323}" type="slidenum">
              <a:rPr lang="en-GB" smtClean="0"/>
              <a:t>‹#›</a:t>
            </a:fld>
            <a:endParaRPr lang="en-GB"/>
          </a:p>
        </p:txBody>
      </p:sp>
    </p:spTree>
    <p:extLst>
      <p:ext uri="{BB962C8B-B14F-4D97-AF65-F5344CB8AC3E}">
        <p14:creationId xmlns:p14="http://schemas.microsoft.com/office/powerpoint/2010/main" val="3498697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95CAF-91BD-4D04-97F2-823A427549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5840435-DDA2-4474-8B2D-3C5988BCB9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8AD7E2-8CC3-4937-BF20-913A5D99D7A8}"/>
              </a:ext>
            </a:extLst>
          </p:cNvPr>
          <p:cNvSpPr>
            <a:spLocks noGrp="1"/>
          </p:cNvSpPr>
          <p:nvPr>
            <p:ph type="dt" sz="half" idx="10"/>
          </p:nvPr>
        </p:nvSpPr>
        <p:spPr/>
        <p:txBody>
          <a:bodyPr/>
          <a:lstStyle/>
          <a:p>
            <a:fld id="{E18851D4-B171-4901-8B24-A1ED85E03B9B}" type="datetimeFigureOut">
              <a:rPr lang="en-GB" smtClean="0"/>
              <a:t>03/11/2020</a:t>
            </a:fld>
            <a:endParaRPr lang="en-GB"/>
          </a:p>
        </p:txBody>
      </p:sp>
      <p:sp>
        <p:nvSpPr>
          <p:cNvPr id="5" name="Footer Placeholder 4">
            <a:extLst>
              <a:ext uri="{FF2B5EF4-FFF2-40B4-BE49-F238E27FC236}">
                <a16:creationId xmlns:a16="http://schemas.microsoft.com/office/drawing/2014/main" id="{9FBF644C-4666-4C12-A3F4-20248030FE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89EA62-A89B-4BFE-9279-6D8CE59F4D35}"/>
              </a:ext>
            </a:extLst>
          </p:cNvPr>
          <p:cNvSpPr>
            <a:spLocks noGrp="1"/>
          </p:cNvSpPr>
          <p:nvPr>
            <p:ph type="sldNum" sz="quarter" idx="12"/>
          </p:nvPr>
        </p:nvSpPr>
        <p:spPr/>
        <p:txBody>
          <a:bodyPr/>
          <a:lstStyle/>
          <a:p>
            <a:fld id="{01996A08-E8BF-40CD-BADC-BF7FA1DFE323}" type="slidenum">
              <a:rPr lang="en-GB" smtClean="0"/>
              <a:t>‹#›</a:t>
            </a:fld>
            <a:endParaRPr lang="en-GB"/>
          </a:p>
        </p:txBody>
      </p:sp>
    </p:spTree>
    <p:extLst>
      <p:ext uri="{BB962C8B-B14F-4D97-AF65-F5344CB8AC3E}">
        <p14:creationId xmlns:p14="http://schemas.microsoft.com/office/powerpoint/2010/main" val="11073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D1FC7-41A7-4C92-9B9A-86FF3660FD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192E683-C9C0-4700-B2C0-D18371359E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00870BC-0968-40ED-9142-356EF68AEC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0774256-CE11-48BF-B474-5F2F10B6D047}"/>
              </a:ext>
            </a:extLst>
          </p:cNvPr>
          <p:cNvSpPr>
            <a:spLocks noGrp="1"/>
          </p:cNvSpPr>
          <p:nvPr>
            <p:ph type="dt" sz="half" idx="10"/>
          </p:nvPr>
        </p:nvSpPr>
        <p:spPr/>
        <p:txBody>
          <a:bodyPr/>
          <a:lstStyle/>
          <a:p>
            <a:fld id="{E18851D4-B171-4901-8B24-A1ED85E03B9B}" type="datetimeFigureOut">
              <a:rPr lang="en-GB" smtClean="0"/>
              <a:t>03/11/2020</a:t>
            </a:fld>
            <a:endParaRPr lang="en-GB"/>
          </a:p>
        </p:txBody>
      </p:sp>
      <p:sp>
        <p:nvSpPr>
          <p:cNvPr id="6" name="Footer Placeholder 5">
            <a:extLst>
              <a:ext uri="{FF2B5EF4-FFF2-40B4-BE49-F238E27FC236}">
                <a16:creationId xmlns:a16="http://schemas.microsoft.com/office/drawing/2014/main" id="{5E0A9433-A074-4F65-9396-FCBFCBFE2E0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D978E3-BECB-4980-B652-630D0E3506A2}"/>
              </a:ext>
            </a:extLst>
          </p:cNvPr>
          <p:cNvSpPr>
            <a:spLocks noGrp="1"/>
          </p:cNvSpPr>
          <p:nvPr>
            <p:ph type="sldNum" sz="quarter" idx="12"/>
          </p:nvPr>
        </p:nvSpPr>
        <p:spPr/>
        <p:txBody>
          <a:bodyPr/>
          <a:lstStyle/>
          <a:p>
            <a:fld id="{01996A08-E8BF-40CD-BADC-BF7FA1DFE323}" type="slidenum">
              <a:rPr lang="en-GB" smtClean="0"/>
              <a:t>‹#›</a:t>
            </a:fld>
            <a:endParaRPr lang="en-GB"/>
          </a:p>
        </p:txBody>
      </p:sp>
    </p:spTree>
    <p:extLst>
      <p:ext uri="{BB962C8B-B14F-4D97-AF65-F5344CB8AC3E}">
        <p14:creationId xmlns:p14="http://schemas.microsoft.com/office/powerpoint/2010/main" val="2021325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557A9-392C-4342-BC6B-62879D1F6B0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2D4EDE5-93D6-4DE7-B438-981F3A6655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8975B5F-71B2-4B86-98E7-BA82122445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D84B675-F0C2-4A03-B4BF-C6F37734D7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3C0CB4-38E9-44F7-A4E3-07E3CA829F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E2655E4-53B8-42F2-8B88-42A70C0DC01C}"/>
              </a:ext>
            </a:extLst>
          </p:cNvPr>
          <p:cNvSpPr>
            <a:spLocks noGrp="1"/>
          </p:cNvSpPr>
          <p:nvPr>
            <p:ph type="dt" sz="half" idx="10"/>
          </p:nvPr>
        </p:nvSpPr>
        <p:spPr/>
        <p:txBody>
          <a:bodyPr/>
          <a:lstStyle/>
          <a:p>
            <a:fld id="{E18851D4-B171-4901-8B24-A1ED85E03B9B}" type="datetimeFigureOut">
              <a:rPr lang="en-GB" smtClean="0"/>
              <a:t>03/11/2020</a:t>
            </a:fld>
            <a:endParaRPr lang="en-GB"/>
          </a:p>
        </p:txBody>
      </p:sp>
      <p:sp>
        <p:nvSpPr>
          <p:cNvPr id="8" name="Footer Placeholder 7">
            <a:extLst>
              <a:ext uri="{FF2B5EF4-FFF2-40B4-BE49-F238E27FC236}">
                <a16:creationId xmlns:a16="http://schemas.microsoft.com/office/drawing/2014/main" id="{B3DA97FB-0E90-4C7D-863E-686B3F8E577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B3A9140-CBD9-4479-BDF9-2CF9B5C1BA1E}"/>
              </a:ext>
            </a:extLst>
          </p:cNvPr>
          <p:cNvSpPr>
            <a:spLocks noGrp="1"/>
          </p:cNvSpPr>
          <p:nvPr>
            <p:ph type="sldNum" sz="quarter" idx="12"/>
          </p:nvPr>
        </p:nvSpPr>
        <p:spPr/>
        <p:txBody>
          <a:bodyPr/>
          <a:lstStyle/>
          <a:p>
            <a:fld id="{01996A08-E8BF-40CD-BADC-BF7FA1DFE323}" type="slidenum">
              <a:rPr lang="en-GB" smtClean="0"/>
              <a:t>‹#›</a:t>
            </a:fld>
            <a:endParaRPr lang="en-GB"/>
          </a:p>
        </p:txBody>
      </p:sp>
    </p:spTree>
    <p:extLst>
      <p:ext uri="{BB962C8B-B14F-4D97-AF65-F5344CB8AC3E}">
        <p14:creationId xmlns:p14="http://schemas.microsoft.com/office/powerpoint/2010/main" val="3171907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213AD-496E-4865-BA59-DC2758D3A5E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F30E494-3BCC-46CD-836E-083652CEE4B7}"/>
              </a:ext>
            </a:extLst>
          </p:cNvPr>
          <p:cNvSpPr>
            <a:spLocks noGrp="1"/>
          </p:cNvSpPr>
          <p:nvPr>
            <p:ph type="dt" sz="half" idx="10"/>
          </p:nvPr>
        </p:nvSpPr>
        <p:spPr/>
        <p:txBody>
          <a:bodyPr/>
          <a:lstStyle/>
          <a:p>
            <a:fld id="{E18851D4-B171-4901-8B24-A1ED85E03B9B}" type="datetimeFigureOut">
              <a:rPr lang="en-GB" smtClean="0"/>
              <a:t>03/11/2020</a:t>
            </a:fld>
            <a:endParaRPr lang="en-GB"/>
          </a:p>
        </p:txBody>
      </p:sp>
      <p:sp>
        <p:nvSpPr>
          <p:cNvPr id="4" name="Footer Placeholder 3">
            <a:extLst>
              <a:ext uri="{FF2B5EF4-FFF2-40B4-BE49-F238E27FC236}">
                <a16:creationId xmlns:a16="http://schemas.microsoft.com/office/drawing/2014/main" id="{B2CF477D-EBA1-4390-ACAD-787770FF35B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2D43BE1-FA8A-4EC1-B58B-12160AB88A54}"/>
              </a:ext>
            </a:extLst>
          </p:cNvPr>
          <p:cNvSpPr>
            <a:spLocks noGrp="1"/>
          </p:cNvSpPr>
          <p:nvPr>
            <p:ph type="sldNum" sz="quarter" idx="12"/>
          </p:nvPr>
        </p:nvSpPr>
        <p:spPr/>
        <p:txBody>
          <a:bodyPr/>
          <a:lstStyle/>
          <a:p>
            <a:fld id="{01996A08-E8BF-40CD-BADC-BF7FA1DFE323}" type="slidenum">
              <a:rPr lang="en-GB" smtClean="0"/>
              <a:t>‹#›</a:t>
            </a:fld>
            <a:endParaRPr lang="en-GB"/>
          </a:p>
        </p:txBody>
      </p:sp>
    </p:spTree>
    <p:extLst>
      <p:ext uri="{BB962C8B-B14F-4D97-AF65-F5344CB8AC3E}">
        <p14:creationId xmlns:p14="http://schemas.microsoft.com/office/powerpoint/2010/main" val="471951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6E052C-6E5D-4740-BC74-32A3626DD30A}"/>
              </a:ext>
            </a:extLst>
          </p:cNvPr>
          <p:cNvSpPr>
            <a:spLocks noGrp="1"/>
          </p:cNvSpPr>
          <p:nvPr>
            <p:ph type="dt" sz="half" idx="10"/>
          </p:nvPr>
        </p:nvSpPr>
        <p:spPr/>
        <p:txBody>
          <a:bodyPr/>
          <a:lstStyle/>
          <a:p>
            <a:fld id="{E18851D4-B171-4901-8B24-A1ED85E03B9B}" type="datetimeFigureOut">
              <a:rPr lang="en-GB" smtClean="0"/>
              <a:t>03/11/2020</a:t>
            </a:fld>
            <a:endParaRPr lang="en-GB"/>
          </a:p>
        </p:txBody>
      </p:sp>
      <p:sp>
        <p:nvSpPr>
          <p:cNvPr id="3" name="Footer Placeholder 2">
            <a:extLst>
              <a:ext uri="{FF2B5EF4-FFF2-40B4-BE49-F238E27FC236}">
                <a16:creationId xmlns:a16="http://schemas.microsoft.com/office/drawing/2014/main" id="{7210666E-9ADB-43A5-AFAD-5280216D185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F6E51B9-B278-4E1C-BF9D-53006259EA03}"/>
              </a:ext>
            </a:extLst>
          </p:cNvPr>
          <p:cNvSpPr>
            <a:spLocks noGrp="1"/>
          </p:cNvSpPr>
          <p:nvPr>
            <p:ph type="sldNum" sz="quarter" idx="12"/>
          </p:nvPr>
        </p:nvSpPr>
        <p:spPr/>
        <p:txBody>
          <a:bodyPr/>
          <a:lstStyle/>
          <a:p>
            <a:fld id="{01996A08-E8BF-40CD-BADC-BF7FA1DFE323}" type="slidenum">
              <a:rPr lang="en-GB" smtClean="0"/>
              <a:t>‹#›</a:t>
            </a:fld>
            <a:endParaRPr lang="en-GB"/>
          </a:p>
        </p:txBody>
      </p:sp>
    </p:spTree>
    <p:extLst>
      <p:ext uri="{BB962C8B-B14F-4D97-AF65-F5344CB8AC3E}">
        <p14:creationId xmlns:p14="http://schemas.microsoft.com/office/powerpoint/2010/main" val="3761275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25296-D257-4662-B212-E421784786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328B91C-1673-42A8-87BC-3BC5DE9D65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C8DFAEF-CB6C-48A0-89EB-9D9726F1E8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DEA633-2C69-48E5-BCB5-E5558C9B049B}"/>
              </a:ext>
            </a:extLst>
          </p:cNvPr>
          <p:cNvSpPr>
            <a:spLocks noGrp="1"/>
          </p:cNvSpPr>
          <p:nvPr>
            <p:ph type="dt" sz="half" idx="10"/>
          </p:nvPr>
        </p:nvSpPr>
        <p:spPr/>
        <p:txBody>
          <a:bodyPr/>
          <a:lstStyle/>
          <a:p>
            <a:fld id="{E18851D4-B171-4901-8B24-A1ED85E03B9B}" type="datetimeFigureOut">
              <a:rPr lang="en-GB" smtClean="0"/>
              <a:t>03/11/2020</a:t>
            </a:fld>
            <a:endParaRPr lang="en-GB"/>
          </a:p>
        </p:txBody>
      </p:sp>
      <p:sp>
        <p:nvSpPr>
          <p:cNvPr id="6" name="Footer Placeholder 5">
            <a:extLst>
              <a:ext uri="{FF2B5EF4-FFF2-40B4-BE49-F238E27FC236}">
                <a16:creationId xmlns:a16="http://schemas.microsoft.com/office/drawing/2014/main" id="{B60CD197-7855-4B80-9720-989EAAB0EE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6175F63-5F28-45E8-82C7-A1A9CE49F58B}"/>
              </a:ext>
            </a:extLst>
          </p:cNvPr>
          <p:cNvSpPr>
            <a:spLocks noGrp="1"/>
          </p:cNvSpPr>
          <p:nvPr>
            <p:ph type="sldNum" sz="quarter" idx="12"/>
          </p:nvPr>
        </p:nvSpPr>
        <p:spPr/>
        <p:txBody>
          <a:bodyPr/>
          <a:lstStyle/>
          <a:p>
            <a:fld id="{01996A08-E8BF-40CD-BADC-BF7FA1DFE323}" type="slidenum">
              <a:rPr lang="en-GB" smtClean="0"/>
              <a:t>‹#›</a:t>
            </a:fld>
            <a:endParaRPr lang="en-GB"/>
          </a:p>
        </p:txBody>
      </p:sp>
    </p:spTree>
    <p:extLst>
      <p:ext uri="{BB962C8B-B14F-4D97-AF65-F5344CB8AC3E}">
        <p14:creationId xmlns:p14="http://schemas.microsoft.com/office/powerpoint/2010/main" val="3223504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E682A-CE67-4F4C-A4C2-405524D023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F31B0A1-1D8F-479E-813E-241F0E7A73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419B856-D59A-41A1-8BE4-0ED29BB6A0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22B138-CED2-4240-AD68-1147BFC42202}"/>
              </a:ext>
            </a:extLst>
          </p:cNvPr>
          <p:cNvSpPr>
            <a:spLocks noGrp="1"/>
          </p:cNvSpPr>
          <p:nvPr>
            <p:ph type="dt" sz="half" idx="10"/>
          </p:nvPr>
        </p:nvSpPr>
        <p:spPr/>
        <p:txBody>
          <a:bodyPr/>
          <a:lstStyle/>
          <a:p>
            <a:fld id="{E18851D4-B171-4901-8B24-A1ED85E03B9B}" type="datetimeFigureOut">
              <a:rPr lang="en-GB" smtClean="0"/>
              <a:t>03/11/2020</a:t>
            </a:fld>
            <a:endParaRPr lang="en-GB"/>
          </a:p>
        </p:txBody>
      </p:sp>
      <p:sp>
        <p:nvSpPr>
          <p:cNvPr id="6" name="Footer Placeholder 5">
            <a:extLst>
              <a:ext uri="{FF2B5EF4-FFF2-40B4-BE49-F238E27FC236}">
                <a16:creationId xmlns:a16="http://schemas.microsoft.com/office/drawing/2014/main" id="{8BB550FA-74F0-401F-91A5-A1C9A18171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65FDD8-553B-42BC-B674-0C4E4236490B}"/>
              </a:ext>
            </a:extLst>
          </p:cNvPr>
          <p:cNvSpPr>
            <a:spLocks noGrp="1"/>
          </p:cNvSpPr>
          <p:nvPr>
            <p:ph type="sldNum" sz="quarter" idx="12"/>
          </p:nvPr>
        </p:nvSpPr>
        <p:spPr/>
        <p:txBody>
          <a:bodyPr/>
          <a:lstStyle/>
          <a:p>
            <a:fld id="{01996A08-E8BF-40CD-BADC-BF7FA1DFE323}" type="slidenum">
              <a:rPr lang="en-GB" smtClean="0"/>
              <a:t>‹#›</a:t>
            </a:fld>
            <a:endParaRPr lang="en-GB"/>
          </a:p>
        </p:txBody>
      </p:sp>
    </p:spTree>
    <p:extLst>
      <p:ext uri="{BB962C8B-B14F-4D97-AF65-F5344CB8AC3E}">
        <p14:creationId xmlns:p14="http://schemas.microsoft.com/office/powerpoint/2010/main" val="864058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26E444-C1A8-43B1-8601-BFC23C7D6C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D5CFE98-E6D9-4C07-AFE6-93B8A60BDF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964047-ECCE-4203-A747-8F9DABE894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8851D4-B171-4901-8B24-A1ED85E03B9B}" type="datetimeFigureOut">
              <a:rPr lang="en-GB" smtClean="0"/>
              <a:t>03/11/2020</a:t>
            </a:fld>
            <a:endParaRPr lang="en-GB"/>
          </a:p>
        </p:txBody>
      </p:sp>
      <p:sp>
        <p:nvSpPr>
          <p:cNvPr id="5" name="Footer Placeholder 4">
            <a:extLst>
              <a:ext uri="{FF2B5EF4-FFF2-40B4-BE49-F238E27FC236}">
                <a16:creationId xmlns:a16="http://schemas.microsoft.com/office/drawing/2014/main" id="{935202BF-C2B2-431C-BAAD-8DC6FDC17C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35CCAA5-BF82-4D66-928D-924EECA280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996A08-E8BF-40CD-BADC-BF7FA1DFE323}" type="slidenum">
              <a:rPr lang="en-GB" smtClean="0"/>
              <a:t>‹#›</a:t>
            </a:fld>
            <a:endParaRPr lang="en-GB"/>
          </a:p>
        </p:txBody>
      </p:sp>
    </p:spTree>
    <p:extLst>
      <p:ext uri="{BB962C8B-B14F-4D97-AF65-F5344CB8AC3E}">
        <p14:creationId xmlns:p14="http://schemas.microsoft.com/office/powerpoint/2010/main" val="551601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eingartenlrc.wordpress.com/2017/01/09/research-writing-whats-your-positionalit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E260E-6161-4EA4-9B6B-D6B0FEDA5623}"/>
              </a:ext>
            </a:extLst>
          </p:cNvPr>
          <p:cNvSpPr>
            <a:spLocks noGrp="1"/>
          </p:cNvSpPr>
          <p:nvPr>
            <p:ph type="ctrTitle"/>
          </p:nvPr>
        </p:nvSpPr>
        <p:spPr/>
        <p:txBody>
          <a:bodyPr/>
          <a:lstStyle/>
          <a:p>
            <a:r>
              <a:rPr lang="en-GB" dirty="0"/>
              <a:t>AHC workshop on Researcher Positionality</a:t>
            </a:r>
          </a:p>
        </p:txBody>
      </p:sp>
      <p:sp>
        <p:nvSpPr>
          <p:cNvPr id="3" name="Subtitle 2">
            <a:extLst>
              <a:ext uri="{FF2B5EF4-FFF2-40B4-BE49-F238E27FC236}">
                <a16:creationId xmlns:a16="http://schemas.microsoft.com/office/drawing/2014/main" id="{291C8FDF-2072-4B34-93D7-77CCFC46E1F4}"/>
              </a:ext>
            </a:extLst>
          </p:cNvPr>
          <p:cNvSpPr>
            <a:spLocks noGrp="1"/>
          </p:cNvSpPr>
          <p:nvPr>
            <p:ph type="subTitle" idx="1"/>
          </p:nvPr>
        </p:nvSpPr>
        <p:spPr/>
        <p:txBody>
          <a:bodyPr>
            <a:normAutofit/>
          </a:bodyPr>
          <a:lstStyle/>
          <a:p>
            <a:r>
              <a:rPr lang="en-GB" sz="2800" dirty="0"/>
              <a:t>Nina Wardleworth</a:t>
            </a:r>
          </a:p>
          <a:p>
            <a:r>
              <a:rPr lang="en-GB" sz="2800" dirty="0"/>
              <a:t>n.a.wardleworth@leeds.ac.uk</a:t>
            </a:r>
          </a:p>
        </p:txBody>
      </p:sp>
    </p:spTree>
    <p:extLst>
      <p:ext uri="{BB962C8B-B14F-4D97-AF65-F5344CB8AC3E}">
        <p14:creationId xmlns:p14="http://schemas.microsoft.com/office/powerpoint/2010/main" val="1764072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F668A-2296-4281-8B5C-D13B44CB6539}"/>
              </a:ext>
            </a:extLst>
          </p:cNvPr>
          <p:cNvSpPr>
            <a:spLocks noGrp="1"/>
          </p:cNvSpPr>
          <p:nvPr>
            <p:ph type="title"/>
          </p:nvPr>
        </p:nvSpPr>
        <p:spPr/>
        <p:txBody>
          <a:bodyPr/>
          <a:lstStyle/>
          <a:p>
            <a:r>
              <a:rPr lang="en-GB" dirty="0"/>
              <a:t>Positionality and Inclusive Citation</a:t>
            </a:r>
          </a:p>
        </p:txBody>
      </p:sp>
      <p:sp>
        <p:nvSpPr>
          <p:cNvPr id="3" name="Content Placeholder 2">
            <a:extLst>
              <a:ext uri="{FF2B5EF4-FFF2-40B4-BE49-F238E27FC236}">
                <a16:creationId xmlns:a16="http://schemas.microsoft.com/office/drawing/2014/main" id="{C421CDD8-F6BB-4EC3-AFD0-E27C0C2BA618}"/>
              </a:ext>
            </a:extLst>
          </p:cNvPr>
          <p:cNvSpPr>
            <a:spLocks noGrp="1"/>
          </p:cNvSpPr>
          <p:nvPr>
            <p:ph idx="1"/>
          </p:nvPr>
        </p:nvSpPr>
        <p:spPr/>
        <p:txBody>
          <a:bodyPr/>
          <a:lstStyle/>
          <a:p>
            <a:r>
              <a:rPr lang="en-GB" dirty="0"/>
              <a:t>Myth of academic neutrality.</a:t>
            </a:r>
          </a:p>
          <a:p>
            <a:endParaRPr lang="en-GB" dirty="0"/>
          </a:p>
          <a:p>
            <a:r>
              <a:rPr lang="en-GB" dirty="0"/>
              <a:t>Who is judged to be neutral?</a:t>
            </a:r>
          </a:p>
        </p:txBody>
      </p:sp>
    </p:spTree>
    <p:extLst>
      <p:ext uri="{BB962C8B-B14F-4D97-AF65-F5344CB8AC3E}">
        <p14:creationId xmlns:p14="http://schemas.microsoft.com/office/powerpoint/2010/main" val="3032446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2164B-3F5E-45D9-8037-11D65EC29127}"/>
              </a:ext>
            </a:extLst>
          </p:cNvPr>
          <p:cNvSpPr>
            <a:spLocks noGrp="1"/>
          </p:cNvSpPr>
          <p:nvPr>
            <p:ph type="title"/>
          </p:nvPr>
        </p:nvSpPr>
        <p:spPr/>
        <p:txBody>
          <a:bodyPr/>
          <a:lstStyle/>
          <a:p>
            <a:r>
              <a:rPr lang="en-GB" dirty="0"/>
              <a:t>Definition</a:t>
            </a:r>
          </a:p>
        </p:txBody>
      </p:sp>
      <p:sp>
        <p:nvSpPr>
          <p:cNvPr id="3" name="Content Placeholder 2">
            <a:extLst>
              <a:ext uri="{FF2B5EF4-FFF2-40B4-BE49-F238E27FC236}">
                <a16:creationId xmlns:a16="http://schemas.microsoft.com/office/drawing/2014/main" id="{3594C14C-DF77-43A3-9AF2-AEA363993FF3}"/>
              </a:ext>
            </a:extLst>
          </p:cNvPr>
          <p:cNvSpPr>
            <a:spLocks noGrp="1"/>
          </p:cNvSpPr>
          <p:nvPr>
            <p:ph idx="1"/>
          </p:nvPr>
        </p:nvSpPr>
        <p:spPr/>
        <p:txBody>
          <a:bodyPr/>
          <a:lstStyle/>
          <a:p>
            <a:r>
              <a:rPr lang="en-GB" dirty="0"/>
              <a:t>Positionality refers to the </a:t>
            </a:r>
            <a:r>
              <a:rPr lang="en-GB" b="1" dirty="0"/>
              <a:t>stance or positioning of the researcher </a:t>
            </a:r>
            <a:r>
              <a:rPr lang="en-GB" dirty="0"/>
              <a:t>in relation to the social and political context of the study—the community, the organization or the participant group. The position adopted by a researcher </a:t>
            </a:r>
            <a:r>
              <a:rPr lang="en-GB" b="1" dirty="0"/>
              <a:t>affects every phase of the research process</a:t>
            </a:r>
            <a:r>
              <a:rPr lang="en-GB" dirty="0"/>
              <a:t>, from the way the question or problem is initially constructed, designed and conducted to how others are invited to participate, the ways in which knowledge is constructed and acted on and, finally, the ways in which outcomes are disseminated and published.</a:t>
            </a:r>
          </a:p>
          <a:p>
            <a:endParaRPr lang="en-GB" dirty="0"/>
          </a:p>
          <a:p>
            <a:r>
              <a:rPr lang="en-GB" dirty="0"/>
              <a:t>From Sage Encyclopaedia of Action Research</a:t>
            </a:r>
          </a:p>
        </p:txBody>
      </p:sp>
    </p:spTree>
    <p:extLst>
      <p:ext uri="{BB962C8B-B14F-4D97-AF65-F5344CB8AC3E}">
        <p14:creationId xmlns:p14="http://schemas.microsoft.com/office/powerpoint/2010/main" val="607569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Author’s (YOUR) positionality</a:t>
            </a:r>
          </a:p>
        </p:txBody>
      </p:sp>
      <p:sp>
        <p:nvSpPr>
          <p:cNvPr id="3" name="Content Placeholder 2"/>
          <p:cNvSpPr>
            <a:spLocks noGrp="1"/>
          </p:cNvSpPr>
          <p:nvPr>
            <p:ph idx="1"/>
          </p:nvPr>
        </p:nvSpPr>
        <p:spPr>
          <a:xfrm>
            <a:off x="838200" y="1466335"/>
            <a:ext cx="10515600" cy="4710628"/>
          </a:xfrm>
        </p:spPr>
        <p:txBody>
          <a:bodyPr>
            <a:normAutofit/>
          </a:bodyPr>
          <a:lstStyle/>
          <a:p>
            <a:pPr marL="0" indent="0">
              <a:buNone/>
            </a:pPr>
            <a:endParaRPr lang="en-GB" dirty="0"/>
          </a:p>
          <a:p>
            <a:endParaRPr lang="en-GB" dirty="0"/>
          </a:p>
          <a:p>
            <a:endParaRPr lang="en-GB" dirty="0"/>
          </a:p>
          <a:p>
            <a:endParaRPr lang="en-GB" dirty="0"/>
          </a:p>
          <a:p>
            <a:endParaRPr lang="en-GB" dirty="0"/>
          </a:p>
          <a:p>
            <a:endParaRPr lang="en-GB" dirty="0"/>
          </a:p>
          <a:p>
            <a:endParaRPr lang="en-GB" dirty="0"/>
          </a:p>
          <a:p>
            <a:r>
              <a:rPr lang="en-GB" dirty="0">
                <a:hlinkClick r:id="rId2"/>
              </a:rPr>
              <a:t>https://weingartenlrc.wordpress.com/2017/01/09/research-writing-whats-your-positionality/</a:t>
            </a:r>
            <a:r>
              <a:rPr lang="en-GB" dirty="0"/>
              <a:t> </a:t>
            </a:r>
          </a:p>
        </p:txBody>
      </p:sp>
      <p:pic>
        <p:nvPicPr>
          <p:cNvPr id="4" name="Picture 3" descr="Positionality diagram showing range of different points to consider when assessing your positionality"/>
          <p:cNvPicPr>
            <a:picLocks noChangeAspect="1"/>
          </p:cNvPicPr>
          <p:nvPr/>
        </p:nvPicPr>
        <p:blipFill>
          <a:blip r:embed="rId3"/>
          <a:stretch>
            <a:fillRect/>
          </a:stretch>
        </p:blipFill>
        <p:spPr>
          <a:xfrm>
            <a:off x="2825082" y="1690688"/>
            <a:ext cx="6303136" cy="3146355"/>
          </a:xfrm>
          <a:prstGeom prst="rect">
            <a:avLst/>
          </a:prstGeom>
        </p:spPr>
      </p:pic>
    </p:spTree>
    <p:extLst>
      <p:ext uri="{BB962C8B-B14F-4D97-AF65-F5344CB8AC3E}">
        <p14:creationId xmlns:p14="http://schemas.microsoft.com/office/powerpoint/2010/main" val="427813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943D-ED82-40F6-A643-41F307794E63}"/>
              </a:ext>
            </a:extLst>
          </p:cNvPr>
          <p:cNvSpPr>
            <a:spLocks noGrp="1"/>
          </p:cNvSpPr>
          <p:nvPr>
            <p:ph type="title"/>
          </p:nvPr>
        </p:nvSpPr>
        <p:spPr/>
        <p:txBody>
          <a:bodyPr/>
          <a:lstStyle/>
          <a:p>
            <a:r>
              <a:rPr lang="en-GB" dirty="0"/>
              <a:t>Positionality Statements</a:t>
            </a:r>
          </a:p>
        </p:txBody>
      </p:sp>
      <p:sp>
        <p:nvSpPr>
          <p:cNvPr id="3" name="Content Placeholder 2">
            <a:extLst>
              <a:ext uri="{FF2B5EF4-FFF2-40B4-BE49-F238E27FC236}">
                <a16:creationId xmlns:a16="http://schemas.microsoft.com/office/drawing/2014/main" id="{F335A4E0-D61D-46F1-9180-2F066858FC76}"/>
              </a:ext>
            </a:extLst>
          </p:cNvPr>
          <p:cNvSpPr>
            <a:spLocks noGrp="1"/>
          </p:cNvSpPr>
          <p:nvPr>
            <p:ph idx="1"/>
          </p:nvPr>
        </p:nvSpPr>
        <p:spPr/>
        <p:txBody>
          <a:bodyPr/>
          <a:lstStyle/>
          <a:p>
            <a:r>
              <a:rPr lang="en-GB" dirty="0"/>
              <a:t>State your own positionality </a:t>
            </a:r>
          </a:p>
          <a:p>
            <a:r>
              <a:rPr lang="en-GB" dirty="0"/>
              <a:t>Place reflexive comments in your:</a:t>
            </a:r>
          </a:p>
          <a:p>
            <a:pPr lvl="1"/>
            <a:r>
              <a:rPr lang="en-GB" dirty="0"/>
              <a:t>Acknowledgements </a:t>
            </a:r>
          </a:p>
          <a:p>
            <a:pPr lvl="1"/>
            <a:r>
              <a:rPr lang="en-GB" dirty="0"/>
              <a:t>Introduction</a:t>
            </a:r>
          </a:p>
          <a:p>
            <a:pPr lvl="1"/>
            <a:r>
              <a:rPr lang="en-GB" dirty="0"/>
              <a:t>Methodology</a:t>
            </a:r>
          </a:p>
          <a:p>
            <a:pPr lvl="1"/>
            <a:r>
              <a:rPr lang="en-GB" dirty="0"/>
              <a:t>Main body</a:t>
            </a:r>
          </a:p>
          <a:p>
            <a:pPr lvl="1"/>
            <a:r>
              <a:rPr lang="en-GB" dirty="0"/>
              <a:t>Conclusion</a:t>
            </a:r>
          </a:p>
        </p:txBody>
      </p:sp>
    </p:spTree>
    <p:extLst>
      <p:ext uri="{BB962C8B-B14F-4D97-AF65-F5344CB8AC3E}">
        <p14:creationId xmlns:p14="http://schemas.microsoft.com/office/powerpoint/2010/main" val="3255379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D2FBB-915F-4184-8648-35F43C619E01}"/>
              </a:ext>
            </a:extLst>
          </p:cNvPr>
          <p:cNvSpPr>
            <a:spLocks noGrp="1"/>
          </p:cNvSpPr>
          <p:nvPr>
            <p:ph type="title"/>
          </p:nvPr>
        </p:nvSpPr>
        <p:spPr/>
        <p:txBody>
          <a:bodyPr>
            <a:normAutofit/>
          </a:bodyPr>
          <a:lstStyle/>
          <a:p>
            <a:r>
              <a:rPr lang="en-GB" sz="3600" dirty="0"/>
              <a:t>Positionality in practice – Preface of </a:t>
            </a:r>
            <a:r>
              <a:rPr lang="en-GB" sz="3600" i="1" dirty="0"/>
              <a:t>Venus noire </a:t>
            </a:r>
            <a:r>
              <a:rPr lang="en-GB" sz="3600" dirty="0"/>
              <a:t>by Robin Mitchell (</a:t>
            </a:r>
            <a:r>
              <a:rPr lang="en-GB" sz="3600" dirty="0" err="1"/>
              <a:t>ebook</a:t>
            </a:r>
            <a:r>
              <a:rPr lang="en-GB" sz="3600" dirty="0"/>
              <a:t> in library)</a:t>
            </a:r>
          </a:p>
        </p:txBody>
      </p:sp>
      <p:sp>
        <p:nvSpPr>
          <p:cNvPr id="3" name="Content Placeholder 2">
            <a:extLst>
              <a:ext uri="{FF2B5EF4-FFF2-40B4-BE49-F238E27FC236}">
                <a16:creationId xmlns:a16="http://schemas.microsoft.com/office/drawing/2014/main" id="{B51A0054-A0EA-4DC5-8643-00EF0915CAD8}"/>
              </a:ext>
            </a:extLst>
          </p:cNvPr>
          <p:cNvSpPr>
            <a:spLocks noGrp="1"/>
          </p:cNvSpPr>
          <p:nvPr>
            <p:ph idx="1"/>
          </p:nvPr>
        </p:nvSpPr>
        <p:spPr>
          <a:xfrm>
            <a:off x="838200" y="1577009"/>
            <a:ext cx="10515600" cy="4599954"/>
          </a:xfrm>
        </p:spPr>
        <p:txBody>
          <a:bodyPr>
            <a:normAutofit lnSpcReduction="10000"/>
          </a:bodyPr>
          <a:lstStyle/>
          <a:p>
            <a:r>
              <a:rPr lang="en-GB" dirty="0"/>
              <a:t>“It might be difficult for the non historian to understand seeing in the flesh what you have studied for a long time in pictures or books. Did I wish to see it? Yes. I don’t know if I answered out loud or if I said anything else. The body cast had not been displayed for a very long time, and access to it was restricted…The cast was brought out in an immense crate. As I waited and watched the screws holding the cover in place being removed with a power drill, my sense of anticipation began to rise. I started pacing. I am a historian, I told myself; this reaction is unprofessional. As the unpacking continued, the feelings worsened. I was having trouble breathing… As a historian, I can read the documents and interpret the silences. As an African American woman involved in cultural work about black women’s bodies, the personal is political.”</a:t>
            </a:r>
          </a:p>
        </p:txBody>
      </p:sp>
    </p:spTree>
    <p:extLst>
      <p:ext uri="{BB962C8B-B14F-4D97-AF65-F5344CB8AC3E}">
        <p14:creationId xmlns:p14="http://schemas.microsoft.com/office/powerpoint/2010/main" val="1623120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FDCFA-BB74-49C8-A535-380D14504564}"/>
              </a:ext>
            </a:extLst>
          </p:cNvPr>
          <p:cNvSpPr>
            <a:spLocks noGrp="1"/>
          </p:cNvSpPr>
          <p:nvPr>
            <p:ph type="title"/>
          </p:nvPr>
        </p:nvSpPr>
        <p:spPr/>
        <p:txBody>
          <a:bodyPr/>
          <a:lstStyle/>
          <a:p>
            <a:r>
              <a:rPr lang="en-GB" dirty="0"/>
              <a:t>Discussion </a:t>
            </a:r>
            <a:r>
              <a:rPr lang="en-GB" dirty="0" err="1"/>
              <a:t>qs</a:t>
            </a:r>
            <a:endParaRPr lang="en-GB" dirty="0"/>
          </a:p>
        </p:txBody>
      </p:sp>
      <p:sp>
        <p:nvSpPr>
          <p:cNvPr id="3" name="Content Placeholder 2">
            <a:extLst>
              <a:ext uri="{FF2B5EF4-FFF2-40B4-BE49-F238E27FC236}">
                <a16:creationId xmlns:a16="http://schemas.microsoft.com/office/drawing/2014/main" id="{DFC38AC6-F7EE-4564-A66E-97AA02F3C1FF}"/>
              </a:ext>
            </a:extLst>
          </p:cNvPr>
          <p:cNvSpPr>
            <a:spLocks noGrp="1"/>
          </p:cNvSpPr>
          <p:nvPr>
            <p:ph idx="1"/>
          </p:nvPr>
        </p:nvSpPr>
        <p:spPr/>
        <p:txBody>
          <a:bodyPr>
            <a:normAutofit/>
          </a:bodyPr>
          <a:lstStyle/>
          <a:p>
            <a:r>
              <a:rPr lang="en-GB" dirty="0"/>
              <a:t>What are your reflections on the practise of positionality, as raised by the definition and by Mitchell’s preface?</a:t>
            </a:r>
          </a:p>
          <a:p>
            <a:r>
              <a:rPr lang="en-GB" dirty="0"/>
              <a:t>Have you seen any positionality statements in the academic writing that you have read?</a:t>
            </a:r>
          </a:p>
          <a:p>
            <a:r>
              <a:rPr lang="en-GB" dirty="0"/>
              <a:t>How might you write a positionality statement in your academic writing? What challenges might you face?</a:t>
            </a:r>
          </a:p>
        </p:txBody>
      </p:sp>
    </p:spTree>
    <p:extLst>
      <p:ext uri="{BB962C8B-B14F-4D97-AF65-F5344CB8AC3E}">
        <p14:creationId xmlns:p14="http://schemas.microsoft.com/office/powerpoint/2010/main" val="39620927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414</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AHC workshop on Researcher Positionality</vt:lpstr>
      <vt:lpstr>Positionality and Inclusive Citation</vt:lpstr>
      <vt:lpstr>Definition</vt:lpstr>
      <vt:lpstr>Author’s (YOUR) positionality</vt:lpstr>
      <vt:lpstr>Positionality Statements</vt:lpstr>
      <vt:lpstr>Positionality in practice – Preface of Venus noire by Robin Mitchell (ebook in library)</vt:lpstr>
      <vt:lpstr>Discussion qs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Positionality</dc:title>
  <dc:creator>Nina Wardleworth</dc:creator>
  <cp:lastModifiedBy>Nina Wardleworth</cp:lastModifiedBy>
  <cp:revision>6</cp:revision>
  <dcterms:created xsi:type="dcterms:W3CDTF">2020-10-02T12:50:36Z</dcterms:created>
  <dcterms:modified xsi:type="dcterms:W3CDTF">2020-11-03T09:15:38Z</dcterms:modified>
</cp:coreProperties>
</file>